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25" r:id="rId2"/>
    <p:sldId id="257" r:id="rId3"/>
    <p:sldId id="304" r:id="rId4"/>
    <p:sldId id="313" r:id="rId5"/>
    <p:sldId id="305" r:id="rId6"/>
    <p:sldId id="314" r:id="rId7"/>
    <p:sldId id="323" r:id="rId8"/>
    <p:sldId id="277" r:id="rId9"/>
    <p:sldId id="32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0" autoAdjust="0"/>
    <p:restoredTop sz="92086" autoAdjust="0"/>
  </p:normalViewPr>
  <p:slideViewPr>
    <p:cSldViewPr>
      <p:cViewPr>
        <p:scale>
          <a:sx n="80" d="100"/>
          <a:sy n="80" d="100"/>
        </p:scale>
        <p:origin x="-876" y="-52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Now that we have a framework for making rational decisions in negotiations, we can start to consider the ways in which negotiators often deviate from the decision-analytic framework.</a:t>
            </a:r>
          </a:p>
          <a:p>
            <a:pPr marL="171450" indent="-171450">
              <a:buFontTx/>
              <a:buChar char="-"/>
            </a:pPr>
            <a:r>
              <a:rPr lang="en-US" baseline="0" dirty="0" smtClean="0"/>
              <a:t>Cognitive biases are often responsible for deviations from rational decision-making in negotiations. Some of the most common biases of negotiators include:</a:t>
            </a:r>
          </a:p>
          <a:p>
            <a:pPr marL="628650" lvl="1" indent="-171450">
              <a:buFontTx/>
              <a:buChar char="-"/>
            </a:pPr>
            <a:r>
              <a:rPr lang="en-US" baseline="0" dirty="0" smtClean="0"/>
              <a:t>The myth of there being a fixed pike of resources in a negotiation.</a:t>
            </a:r>
          </a:p>
          <a:p>
            <a:pPr marL="628650" lvl="1" indent="-171450">
              <a:buFontTx/>
              <a:buChar char="-"/>
            </a:pPr>
            <a:r>
              <a:rPr lang="en-US" baseline="0" dirty="0" smtClean="0"/>
              <a:t>Negotiator judgment being influenced by framing.</a:t>
            </a:r>
          </a:p>
          <a:p>
            <a:pPr marL="628650" lvl="1" indent="-171450">
              <a:buFontTx/>
              <a:buChar char="-"/>
            </a:pPr>
            <a:r>
              <a:rPr lang="en-US" baseline="0" dirty="0" smtClean="0"/>
              <a:t>Unnecessary conflict being escalated.</a:t>
            </a:r>
          </a:p>
          <a:p>
            <a:pPr marL="628650" lvl="1" indent="-171450">
              <a:buFontTx/>
              <a:buChar char="-"/>
            </a:pPr>
            <a:r>
              <a:rPr lang="en-US" baseline="0" dirty="0" smtClean="0"/>
              <a:t>Negotiators overestimating their value.</a:t>
            </a:r>
          </a:p>
          <a:p>
            <a:pPr marL="628650" lvl="1" indent="-171450">
              <a:buFontTx/>
              <a:buChar char="-"/>
            </a:pPr>
            <a:r>
              <a:rPr lang="en-US" baseline="0" dirty="0" smtClean="0"/>
              <a:t>Negotiators being influenced by self-serving biases.</a:t>
            </a:r>
          </a:p>
          <a:p>
            <a:pPr marL="628650" lvl="1" indent="-171450">
              <a:buFontTx/>
              <a:buChar char="-"/>
            </a:pPr>
            <a:r>
              <a:rPr lang="en-US" baseline="0" dirty="0" smtClean="0"/>
              <a:t>Negotiators anchoring to arbitrary offers and reference points.</a:t>
            </a:r>
          </a:p>
          <a:p>
            <a:pPr marL="171450" lvl="0" indent="-171450">
              <a:buFontTx/>
              <a:buChar char="-"/>
            </a:pPr>
            <a:r>
              <a:rPr lang="en-US" baseline="0" dirty="0" smtClean="0"/>
              <a:t>We will discuss these biases.</a:t>
            </a:r>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US" baseline="0" dirty="0" smtClean="0"/>
              <a:t>- As mentioned previously, in mixed-motive interactions with the potential for mutually beneficial integrative agreements to be struck, negotiators can create value by conceding on issues they care little about in exchange for their counterparts conceding on issues that are valued more highly by a focal negotiator.</a:t>
            </a:r>
          </a:p>
          <a:p>
            <a:pPr marL="0" lvl="0" indent="0">
              <a:buFont typeface="Arial" pitchFamily="34" charset="0"/>
              <a:buNone/>
            </a:pPr>
            <a:r>
              <a:rPr lang="en-US" baseline="0" dirty="0" smtClean="0"/>
              <a:t>- However, many negotiators are unable to create value because they typically view negotiations as a distribution of resources from a “fixed pie”. </a:t>
            </a:r>
          </a:p>
          <a:p>
            <a:pPr marL="628650" lvl="1" indent="-171450">
              <a:buFontTx/>
              <a:buChar char="-"/>
            </a:pPr>
            <a:r>
              <a:rPr lang="en-US" baseline="0" dirty="0" smtClean="0"/>
              <a:t>This assumption holds that negotiator interest directly conflict with one another.</a:t>
            </a:r>
          </a:p>
          <a:p>
            <a:pPr marL="628650" lvl="1" indent="-171450">
              <a:buFontTx/>
              <a:buChar char="-"/>
            </a:pPr>
            <a:r>
              <a:rPr lang="en-US" baseline="0" dirty="0" smtClean="0"/>
              <a:t>Thus, people view any concession as a losing course of action. In general, this fosters a view of negotiations as win-lose rather than win-win where both sides can obtain outcomes more favorable than their BATNA.</a:t>
            </a:r>
          </a:p>
          <a:p>
            <a:pPr marL="628650" lvl="1" indent="-171450">
              <a:buFontTx/>
              <a:buChar char="-"/>
            </a:pPr>
            <a:r>
              <a:rPr lang="en-US" baseline="0" dirty="0" smtClean="0"/>
              <a:t>One manifestation of this tendency to view negotiations as a fixed pie is that counterpart concessions are often devalued because they are perceived as attempts to take resources away rather than attempts to create new resources to be distributed between both parties.</a:t>
            </a:r>
          </a:p>
          <a:p>
            <a:pPr marL="628650" lvl="1" indent="-171450">
              <a:buFontTx/>
              <a:buChar char="-"/>
            </a:pPr>
            <a:r>
              <a:rPr lang="en-US" baseline="0" dirty="0" smtClean="0"/>
              <a:t>For example, negotiators rate identical offers more favorably when they proposed the offer than when a counterpart proposed the offer to them.</a:t>
            </a:r>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Consider this scenario for a moment.</a:t>
            </a:r>
          </a:p>
          <a:p>
            <a:pPr marL="171450" indent="-171450">
              <a:buFontTx/>
              <a:buChar char="-"/>
            </a:pPr>
            <a:r>
              <a:rPr lang="en-US" baseline="0" dirty="0" smtClean="0"/>
              <a:t>How do you frame this situation?</a:t>
            </a:r>
          </a:p>
          <a:p>
            <a:pPr marL="171450" indent="-171450">
              <a:buFontTx/>
              <a:buChar char="-"/>
            </a:pPr>
            <a:r>
              <a:rPr lang="en-US" baseline="0" dirty="0" smtClean="0"/>
              <a:t>Clearly, this situation can be framed in two different ways. </a:t>
            </a:r>
          </a:p>
          <a:p>
            <a:pPr marL="171450" indent="-171450">
              <a:buFontTx/>
              <a:buChar char="-"/>
            </a:pPr>
            <a:r>
              <a:rPr lang="en-US" baseline="0" dirty="0" smtClean="0"/>
              <a:t>The way that a negotiator frames it will likely influence his or her strategies in the negotiation.</a:t>
            </a:r>
          </a:p>
          <a:p>
            <a:pPr marL="628650" lvl="1" indent="-171450">
              <a:buFontTx/>
              <a:buChar char="-"/>
            </a:pPr>
            <a:r>
              <a:rPr lang="en-US" baseline="0" dirty="0" smtClean="0"/>
              <a:t>Representing the offer as a $30,000 gain will make him or her likely to accept the offer of $280,000.</a:t>
            </a:r>
          </a:p>
          <a:p>
            <a:pPr marL="628650" lvl="1" indent="-171450">
              <a:buFontTx/>
              <a:buChar char="-"/>
            </a:pPr>
            <a:r>
              <a:rPr lang="en-US" baseline="0" dirty="0" smtClean="0"/>
              <a:t>Representing the offer as a $10,000 loss from your target likely leads to a rejection of the offer.</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As illustrated, framing playa key role in dictating negotiator preferences.</a:t>
            </a:r>
          </a:p>
          <a:p>
            <a:pPr marL="171450" lvl="0" indent="-171450">
              <a:buFontTx/>
              <a:buChar char="-"/>
            </a:pPr>
            <a:r>
              <a:rPr lang="en-US" baseline="0" dirty="0" smtClean="0"/>
              <a:t>This suggests several key pieces of prescriptive advice:</a:t>
            </a:r>
          </a:p>
          <a:p>
            <a:pPr marL="628650" lvl="1" indent="-171450">
              <a:buFontTx/>
              <a:buChar char="-"/>
            </a:pPr>
            <a:r>
              <a:rPr lang="en-US" baseline="0" dirty="0" smtClean="0"/>
              <a:t>Negotiators should encourage their counterparts to adopt a positive frame. This will make their counterparts more likely to accept offers.</a:t>
            </a:r>
          </a:p>
          <a:p>
            <a:pPr marL="628650" lvl="1" indent="-171450">
              <a:buFontTx/>
              <a:buChar char="-"/>
            </a:pPr>
            <a:r>
              <a:rPr lang="en-US" baseline="0" dirty="0" smtClean="0"/>
              <a:t>When faced with a negotiator who is clearly negatively framed, negotiators should call the negotiator’s attention to their negative frame by emphasizing that he or she has adopted a risky strategy that may lead to an impasse in a situation where mutual gain is possible.</a:t>
            </a:r>
          </a:p>
          <a:p>
            <a:pPr marL="628650" lvl="1" indent="-171450">
              <a:buFontTx/>
              <a:buChar char="-"/>
            </a:pPr>
            <a:r>
              <a:rPr lang="en-US" baseline="0" dirty="0" smtClean="0"/>
              <a:t>From the perspective of mediators, this suggests that they should encourage both negotiators to adopt a positive frame. </a:t>
            </a:r>
          </a:p>
          <a:p>
            <a:pPr marL="1085850" lvl="2" indent="-171450">
              <a:buFontTx/>
              <a:buChar char="-"/>
            </a:pPr>
            <a:r>
              <a:rPr lang="en-US" baseline="0" dirty="0" smtClean="0"/>
              <a:t>Given that what may be a positive frame for one negotiator is likely to be a negative frame from the perspective of another, mediators should meet with negotiators separately and encourage them to adopt different frames that are each positive. </a:t>
            </a:r>
          </a:p>
          <a:p>
            <a:pPr marL="1085850" lvl="2" indent="-171450">
              <a:buFontTx/>
              <a:buChar char="-"/>
            </a:pPr>
            <a:r>
              <a:rPr lang="en-US" baseline="0" dirty="0" smtClean="0"/>
              <a:t>This can also help create a large bargaining zone.</a:t>
            </a:r>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The irrational escalation of conflict happens frequently. Here are two examples taken from the world of professional sports:</a:t>
            </a:r>
          </a:p>
          <a:p>
            <a:pPr marL="628650" lvl="1" indent="-171450">
              <a:buFontTx/>
              <a:buChar char="-"/>
            </a:pPr>
            <a:r>
              <a:rPr lang="en-US" baseline="0" dirty="0" smtClean="0"/>
              <a:t>In 1994, Major League Baseball players went on strike during the middle of the season that effectively ended the season.</a:t>
            </a:r>
          </a:p>
          <a:p>
            <a:pPr marL="1085850" lvl="2" indent="-171450">
              <a:buFontTx/>
              <a:buChar char="-"/>
            </a:pPr>
            <a:r>
              <a:rPr lang="en-US" baseline="0" dirty="0" smtClean="0"/>
              <a:t>Owners and players lost hundreds of millions of dollars during the strike.</a:t>
            </a:r>
          </a:p>
          <a:p>
            <a:pPr marL="1085850" lvl="2" indent="-171450">
              <a:buFontTx/>
              <a:buChar char="-"/>
            </a:pPr>
            <a:r>
              <a:rPr lang="en-US" baseline="0" dirty="0" smtClean="0"/>
              <a:t>A reasonable solution could have been to continue playing out the season with money going into a pot that would later be divided once a settlement had been reached about how to divide it.</a:t>
            </a:r>
          </a:p>
          <a:p>
            <a:pPr marL="1085850" lvl="2" indent="-171450">
              <a:buFontTx/>
              <a:buChar char="-"/>
            </a:pPr>
            <a:r>
              <a:rPr lang="en-US" baseline="0" dirty="0" smtClean="0"/>
              <a:t>However, because both sides were so focused on beating the other side, they escalated their commitment to preventing the other side from getting what it wanted. This proved economically disastrous for both parties.</a:t>
            </a:r>
          </a:p>
          <a:p>
            <a:pPr marL="628650" lvl="1" indent="-171450">
              <a:buFontTx/>
              <a:buChar char="-"/>
            </a:pPr>
            <a:r>
              <a:rPr lang="en-US" baseline="0" dirty="0" smtClean="0"/>
              <a:t>In 2011, the National Basketball Association locked out its players as the result of an inability to arrive at a new collective bargaining agreement.</a:t>
            </a:r>
          </a:p>
          <a:p>
            <a:pPr marL="1085850" lvl="2" indent="-171450">
              <a:buFontTx/>
              <a:buChar char="-"/>
            </a:pPr>
            <a:r>
              <a:rPr lang="en-US" baseline="0" dirty="0" smtClean="0"/>
              <a:t>Both sides eventually came to an agreement.</a:t>
            </a:r>
          </a:p>
          <a:p>
            <a:pPr marL="1085850" lvl="2" indent="-171450">
              <a:buFontTx/>
              <a:buChar char="-"/>
            </a:pPr>
            <a:r>
              <a:rPr lang="en-US" baseline="0" dirty="0" smtClean="0"/>
              <a:t>However, the agreement came after missing 1/5 of the season and both sides losing hundreds of millions of dollars.</a:t>
            </a:r>
          </a:p>
          <a:p>
            <a:pPr marL="628650" lvl="1" indent="-171450">
              <a:buFontTx/>
              <a:buChar char="-"/>
            </a:pPr>
            <a:r>
              <a:rPr lang="en-US" baseline="0" dirty="0" smtClean="0"/>
              <a:t>Evidence suggests that one reason for the escalation of conflict is that parties are influenced by sunk costs, such as prior prices. High sunk costs often place pressure on negotiators to justify the costs by escalating conflict.</a:t>
            </a:r>
          </a:p>
          <a:p>
            <a:pPr marL="628650" lvl="1" indent="-171450">
              <a:buFontTx/>
              <a:buChar char="-"/>
            </a:pPr>
            <a:r>
              <a:rPr lang="en-US" baseline="0" dirty="0" smtClean="0"/>
              <a:t>Negotiators also place themselves at risk of escalating when they take a firm position on an issue, as they often have difficulty reneging on a firm commitment and as a result end up holding to unrealistic demands for long periods of time.</a:t>
            </a:r>
          </a:p>
          <a:p>
            <a:pPr marL="628650" lvl="1" indent="-171450">
              <a:buFontTx/>
              <a:buChar char="-"/>
            </a:pPr>
            <a:r>
              <a:rPr lang="en-US" baseline="0" dirty="0" smtClean="0"/>
              <a:t>Given this information, there are two important pieces of prescriptive advice to preventing the escalation of conflict.</a:t>
            </a:r>
          </a:p>
          <a:p>
            <a:pPr marL="1085850" lvl="2" indent="-171450">
              <a:buFontTx/>
              <a:buChar char="-"/>
            </a:pPr>
            <a:r>
              <a:rPr lang="en-US" baseline="0" dirty="0" smtClean="0"/>
              <a:t>First, negotiators should avoid placing a counterpart in a position where he or she feels the need to take a firm stance on an issue. </a:t>
            </a:r>
          </a:p>
          <a:p>
            <a:pPr marL="1085850" lvl="2" indent="-171450">
              <a:buFontTx/>
              <a:buChar char="-"/>
            </a:pPr>
            <a:r>
              <a:rPr lang="en-US" baseline="0" dirty="0" smtClean="0"/>
              <a:t>Second, if a counterpart does take a firm stance on an issue, negotiators may be better served working around the firm stance than attempting to budge a counterpart from it. In doing this, negotiators can identify creative ways to create value for themselves while still allowing their counterpart to hold firm.</a:t>
            </a:r>
          </a:p>
          <a:p>
            <a:pPr marL="628650" lvl="1"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In addition to escalating conflict, negotiators also tend to overestimate their value in a negotiation.</a:t>
            </a:r>
          </a:p>
          <a:p>
            <a:pPr marL="628650" lvl="1" indent="-171450">
              <a:buFontTx/>
              <a:buChar char="-"/>
            </a:pPr>
            <a:r>
              <a:rPr lang="en-US" baseline="0" dirty="0" smtClean="0"/>
              <a:t>They overestimate the likelihood that a strategy of holding firm will prevail.</a:t>
            </a:r>
          </a:p>
          <a:p>
            <a:pPr marL="628650" lvl="1" indent="-171450">
              <a:buFontTx/>
              <a:buChar char="-"/>
            </a:pPr>
            <a:r>
              <a:rPr lang="en-US" baseline="0" dirty="0" smtClean="0"/>
              <a:t>They overestimate the probability of their offers being accepted by a counterpart.</a:t>
            </a:r>
          </a:p>
          <a:p>
            <a:pPr marL="171450" lvl="0" indent="-171450">
              <a:buFontTx/>
              <a:buChar char="-"/>
            </a:pPr>
            <a:r>
              <a:rPr lang="en-US" baseline="0" dirty="0" smtClean="0"/>
              <a:t>Evidence suggests that negotiators who are well-calibrated with respect to their value are the most likely to reach agreements and overall, they are more successful than overconfident negotiators.</a:t>
            </a:r>
          </a:p>
          <a:p>
            <a:pPr marL="171450" lvl="0" indent="-171450">
              <a:buFontTx/>
              <a:buChar char="-"/>
            </a:pPr>
            <a:r>
              <a:rPr lang="en-US" baseline="0" dirty="0" smtClean="0"/>
              <a:t>There are some ways that negotiators can limit the likelihood of overestimating their value:</a:t>
            </a:r>
          </a:p>
          <a:p>
            <a:pPr marL="628650" lvl="1" indent="-171450">
              <a:buFontTx/>
              <a:buChar char="-"/>
            </a:pPr>
            <a:r>
              <a:rPr lang="en-US" baseline="0" dirty="0" smtClean="0"/>
              <a:t>They are the most likely to overestimate their value when little is known about the situation they are in. By gaining more knowledge specific to their situation, negotiators become more likely to accurately estimate the objective value of their position in a negotiation.</a:t>
            </a:r>
          </a:p>
          <a:p>
            <a:pPr marL="628650" lvl="1" indent="-171450">
              <a:buFontTx/>
              <a:buChar char="-"/>
            </a:pPr>
            <a:r>
              <a:rPr lang="en-US" baseline="0" dirty="0" smtClean="0"/>
              <a:t>Another solution is to consult with neutral third-parties to give objective value assessments.</a:t>
            </a:r>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In a similar fashion to overestimating our value in a negotiation, we also tend to have perceptions of fairness that are biased in favor of our self-interest.</a:t>
            </a:r>
          </a:p>
          <a:p>
            <a:pPr marL="171450" lvl="0" indent="-171450">
              <a:buFontTx/>
              <a:buChar char="-"/>
            </a:pPr>
            <a:r>
              <a:rPr lang="en-US" baseline="0" dirty="0" smtClean="0"/>
              <a:t>This occurs because we process information in a biased fashion.</a:t>
            </a:r>
          </a:p>
          <a:p>
            <a:pPr marL="628650" lvl="1" indent="-171450">
              <a:buFontTx/>
              <a:buChar char="-"/>
            </a:pPr>
            <a:r>
              <a:rPr lang="en-US" baseline="0" dirty="0" smtClean="0"/>
              <a:t>When asked to predict the rulings of judges, people tend to believe that a judge will rule in favor of their position.</a:t>
            </a:r>
          </a:p>
          <a:p>
            <a:pPr marL="628650" lvl="1" indent="-171450">
              <a:buFontTx/>
              <a:buChar char="-"/>
            </a:pPr>
            <a:r>
              <a:rPr lang="en-US" baseline="0" dirty="0" smtClean="0"/>
              <a:t>When evaluating how much others will weight particular issues, people believe that independent judges will weight the issues that favor them more than the issues that favor their opponents.</a:t>
            </a:r>
          </a:p>
          <a:p>
            <a:pPr marL="171450" lvl="0" indent="-171450">
              <a:buFontTx/>
              <a:buChar char="-"/>
            </a:pPr>
            <a:r>
              <a:rPr lang="en-US" baseline="0" dirty="0" smtClean="0"/>
              <a:t>Beyond the dyadic negotiation context, self-serving perceptions of fairness influence social dilemmas.</a:t>
            </a:r>
          </a:p>
          <a:p>
            <a:pPr marL="628650" lvl="1" indent="-171450">
              <a:buFontTx/>
              <a:buChar char="-"/>
            </a:pPr>
            <a:r>
              <a:rPr lang="en-US" baseline="0" dirty="0" smtClean="0"/>
              <a:t>In the case of fishing, there is a common goods problem.</a:t>
            </a:r>
          </a:p>
          <a:p>
            <a:pPr marL="1085850" lvl="2" indent="-171450">
              <a:buFontTx/>
              <a:buChar char="-"/>
            </a:pPr>
            <a:r>
              <a:rPr lang="en-US" baseline="0" dirty="0" smtClean="0"/>
              <a:t>Fishers all want to catch as many fish as they can right now.</a:t>
            </a:r>
          </a:p>
          <a:p>
            <a:pPr marL="1085850" lvl="2" indent="-171450">
              <a:buFontTx/>
              <a:buChar char="-"/>
            </a:pPr>
            <a:r>
              <a:rPr lang="en-US" baseline="0" dirty="0" smtClean="0"/>
              <a:t>However, if all fishers catch as many fish as they want, then there will be no fish left for tomorrow.</a:t>
            </a:r>
          </a:p>
          <a:p>
            <a:pPr marL="1085850" lvl="2" indent="-171450">
              <a:buFontTx/>
              <a:buChar char="-"/>
            </a:pPr>
            <a:r>
              <a:rPr lang="en-US" baseline="0" dirty="0" smtClean="0"/>
              <a:t>An experimental study demonstrated that the greater the extent to which an individual makes self-serving interpretations of fairness, the more he or she chooses to fish in the short-run.</a:t>
            </a:r>
          </a:p>
          <a:p>
            <a:pPr marL="628650" lvl="1" indent="-171450">
              <a:buFontTx/>
              <a:buChar char="-"/>
            </a:pPr>
            <a:r>
              <a:rPr lang="en-US" baseline="0" dirty="0" smtClean="0"/>
              <a:t>Climate change is another social dilemma where self-serving biases likely play an important role, as different countries have their own perceptions of how much they contribute to emissions and how much burden is on them for addressing the issue. Not surprisingly, these perceptions are almost always biased such that they believe that they bear less responsibility than other countries seem to believe. Unfortunately, this is one reason that attempts to regulate emissions are significantly delayed.</a:t>
            </a:r>
          </a:p>
          <a:p>
            <a:pPr marL="171450" lvl="0" indent="-171450">
              <a:buFontTx/>
              <a:buChar char="-"/>
            </a:pPr>
            <a:r>
              <a:rPr lang="en-US" baseline="0" dirty="0" smtClean="0"/>
              <a:t>Negotiators who wish to limit the possibility of engaging in self-serving biases should do the following to better understand the perspective of others and limit the potential for biased information processing:</a:t>
            </a:r>
          </a:p>
          <a:p>
            <a:pPr marL="628650" lvl="1" indent="-171450">
              <a:buFontTx/>
              <a:buChar char="-"/>
            </a:pPr>
            <a:r>
              <a:rPr lang="en-US" baseline="0" dirty="0" smtClean="0"/>
              <a:t>Ask questions</a:t>
            </a:r>
          </a:p>
          <a:p>
            <a:pPr marL="628650" lvl="1" indent="-171450">
              <a:buFontTx/>
              <a:buChar char="-"/>
            </a:pPr>
            <a:r>
              <a:rPr lang="en-US" baseline="0" dirty="0" smtClean="0"/>
              <a:t>Seek tradeoffs</a:t>
            </a:r>
          </a:p>
          <a:p>
            <a:pPr marL="628650" lvl="1" indent="-171450">
              <a:buFontTx/>
              <a:buChar char="-"/>
            </a:pPr>
            <a:r>
              <a:rPr lang="en-US" baseline="0" dirty="0" smtClean="0"/>
              <a:t>Make concessions</a:t>
            </a:r>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The final cognitive bias that commonly influences negotiation outcomes that we will discuss is anchoring.</a:t>
            </a:r>
          </a:p>
          <a:p>
            <a:pPr marL="171450" lvl="0" indent="-171450">
              <a:buFontTx/>
              <a:buChar char="-"/>
            </a:pPr>
            <a:r>
              <a:rPr lang="en-US" baseline="0" dirty="0" smtClean="0"/>
              <a:t>When anchors are set at arbitrary prices, this can have an influence on negotiation outcomes.</a:t>
            </a:r>
          </a:p>
          <a:p>
            <a:pPr marL="628650" lvl="1" indent="-171450">
              <a:buFontTx/>
              <a:buChar char="-"/>
            </a:pPr>
            <a:r>
              <a:rPr lang="en-US" baseline="0" dirty="0" smtClean="0"/>
              <a:t>List prices influence brokers’ assessments of property value.</a:t>
            </a:r>
          </a:p>
          <a:p>
            <a:pPr marL="628650" lvl="1" indent="-171450">
              <a:buFontTx/>
              <a:buChar char="-"/>
            </a:pPr>
            <a:r>
              <a:rPr lang="en-US" baseline="0" dirty="0" smtClean="0"/>
              <a:t>The order in which potential offers are presented influence outcomes. For example, list prices that are listed in descending order of price tend to promote more favorable outcomes for buyers than list prices that are listed in ascending order.</a:t>
            </a:r>
          </a:p>
          <a:p>
            <a:pPr marL="171450" lvl="0" indent="-171450">
              <a:buFontTx/>
              <a:buChar char="-"/>
            </a:pPr>
            <a:r>
              <a:rPr lang="en-US" baseline="0" dirty="0" smtClean="0"/>
              <a:t>This finding suggests that people tend to anchor to the first potential offers that they see. Not surprisingly, evidence suggests that in general, people tend to anchor to first offers.</a:t>
            </a:r>
          </a:p>
          <a:p>
            <a:pPr marL="628650" lvl="1" indent="-171450">
              <a:buFontTx/>
              <a:buChar char="-"/>
            </a:pPr>
            <a:r>
              <a:rPr lang="en-US" baseline="0" dirty="0" smtClean="0"/>
              <a:t>However, a first offer must be reasonable and within the bargaining zone of a counterpart.</a:t>
            </a:r>
          </a:p>
          <a:p>
            <a:pPr marL="628650" lvl="1" indent="-171450">
              <a:buFontTx/>
              <a:buChar char="-"/>
            </a:pPr>
            <a:r>
              <a:rPr lang="en-US" baseline="0" dirty="0" smtClean="0"/>
              <a:t>When a counterpart has a good sense of the bargaining zone and the value that he or she places on the item being negotiated, anchoring has less of an effect than when the item being negotiated is more ambiguous or the bargaining zone is less clear.</a:t>
            </a:r>
          </a:p>
          <a:p>
            <a:pPr marL="628650" lvl="1" indent="-171450">
              <a:buFontTx/>
              <a:buChar char="-"/>
            </a:pPr>
            <a:r>
              <a:rPr lang="en-US" baseline="0" dirty="0" smtClean="0"/>
              <a:t>Interestingly, people are also more likely to anchor to precise offers than rounded offers. For example, making an initial offer of $199.99 is more likely to create a strong anchor for a counterpart than an initial offer of $200.</a:t>
            </a:r>
          </a:p>
          <a:p>
            <a:pPr marL="628650" lvl="1" indent="-171450">
              <a:buFontTx/>
              <a:buChar char="-"/>
            </a:pPr>
            <a:r>
              <a:rPr lang="en-US" baseline="0" dirty="0" smtClean="0"/>
              <a:t>Overall, the evidence suggests that negotiators can really take advantage of an ambiguous item by making precise first offers that are within the bargaining zone, but close to the more favorable end of their own bargaining zone.</a:t>
            </a:r>
          </a:p>
          <a:p>
            <a:pPr marL="171450" lvl="0" indent="-171450">
              <a:buFontTx/>
              <a:buChar char="-"/>
            </a:pPr>
            <a:r>
              <a:rPr lang="en-US" baseline="0" dirty="0" smtClean="0"/>
              <a:t>Negotiators can avoid being influenced by anchors by focusing on their own goals and BATNA. When people reduce ambiguity by making these factors clear, they are less susceptible to the influence of anchors.</a:t>
            </a:r>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2215679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a:t>
            </a:r>
            <a:r>
              <a:rPr lang="en-US" sz="3000" dirty="0" smtClean="0"/>
              <a:t>11</a:t>
            </a:r>
            <a:r>
              <a:rPr lang="en-US" sz="3000" dirty="0" smtClean="0"/>
              <a:t/>
            </a:r>
            <a:br>
              <a:rPr lang="en-US" sz="3000" dirty="0" smtClean="0"/>
            </a:br>
            <a:r>
              <a:rPr lang="en-US" sz="3200" dirty="0"/>
              <a:t>Negotiator Cognition</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5285784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Common Mistakes of Negotiators</a:t>
            </a:r>
            <a:endParaRPr lang="en-US" dirty="0"/>
          </a:p>
        </p:txBody>
      </p:sp>
      <p:sp>
        <p:nvSpPr>
          <p:cNvPr id="2" name="Content Placeholder 1"/>
          <p:cNvSpPr>
            <a:spLocks noGrp="1"/>
          </p:cNvSpPr>
          <p:nvPr>
            <p:ph idx="1"/>
          </p:nvPr>
        </p:nvSpPr>
        <p:spPr>
          <a:solidFill>
            <a:schemeClr val="accent1">
              <a:lumMod val="20000"/>
              <a:lumOff val="80000"/>
            </a:schemeClr>
          </a:solidFill>
        </p:spPr>
        <p:txBody>
          <a:bodyPr>
            <a:normAutofit/>
          </a:bodyPr>
          <a:lstStyle/>
          <a:p>
            <a:r>
              <a:rPr lang="en-US" dirty="0" smtClean="0"/>
              <a:t>The fixed pie myth</a:t>
            </a:r>
          </a:p>
          <a:p>
            <a:r>
              <a:rPr lang="en-US" dirty="0" smtClean="0"/>
              <a:t>Framing of negotiator judgment</a:t>
            </a:r>
          </a:p>
          <a:p>
            <a:r>
              <a:rPr lang="en-US" dirty="0" smtClean="0"/>
              <a:t>Escalation of conflict</a:t>
            </a:r>
          </a:p>
          <a:p>
            <a:r>
              <a:rPr lang="en-US" dirty="0" smtClean="0"/>
              <a:t>Overestimating your value</a:t>
            </a:r>
          </a:p>
          <a:p>
            <a:r>
              <a:rPr lang="en-US" dirty="0" smtClean="0"/>
              <a:t>Self-serving biases</a:t>
            </a:r>
          </a:p>
          <a:p>
            <a:r>
              <a:rPr lang="en-US" dirty="0" smtClean="0"/>
              <a:t>Anchoring biases</a:t>
            </a:r>
            <a:endParaRPr lang="en-US" dirty="0"/>
          </a:p>
        </p:txBody>
      </p:sp>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The Mythical Fixed Pie of Negotiation</a:t>
            </a:r>
            <a:endParaRPr lang="en-US" dirty="0"/>
          </a:p>
        </p:txBody>
      </p:sp>
      <p:sp>
        <p:nvSpPr>
          <p:cNvPr id="2" name="Content Placeholder 1"/>
          <p:cNvSpPr>
            <a:spLocks noGrp="1"/>
          </p:cNvSpPr>
          <p:nvPr>
            <p:ph idx="1"/>
          </p:nvPr>
        </p:nvSpPr>
        <p:spPr>
          <a:solidFill>
            <a:schemeClr val="accent1">
              <a:lumMod val="20000"/>
              <a:lumOff val="80000"/>
            </a:schemeClr>
          </a:solidFill>
        </p:spPr>
        <p:txBody>
          <a:bodyPr>
            <a:normAutofit/>
          </a:bodyPr>
          <a:lstStyle/>
          <a:p>
            <a:r>
              <a:rPr lang="en-US" dirty="0" smtClean="0"/>
              <a:t>Assumption that interests directly conflict</a:t>
            </a:r>
          </a:p>
          <a:p>
            <a:r>
              <a:rPr lang="en-US" dirty="0" smtClean="0"/>
              <a:t>Perception of negotiations as win-lose</a:t>
            </a:r>
          </a:p>
          <a:p>
            <a:r>
              <a:rPr lang="en-US" dirty="0" smtClean="0"/>
              <a:t>Devaluation of counterpart concessions</a:t>
            </a:r>
          </a:p>
        </p:txBody>
      </p:sp>
    </p:spTree>
    <p:extLst>
      <p:ext uri="{BB962C8B-B14F-4D97-AF65-F5344CB8AC3E}">
        <p14:creationId xmlns:p14="http://schemas.microsoft.com/office/powerpoint/2010/main" val="946297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Buying a Condo</a:t>
            </a:r>
            <a:endParaRPr lang="en-US" dirty="0"/>
          </a:p>
        </p:txBody>
      </p:sp>
      <p:sp>
        <p:nvSpPr>
          <p:cNvPr id="4" name="Content Placeholder 3"/>
          <p:cNvSpPr>
            <a:spLocks noGrp="1"/>
          </p:cNvSpPr>
          <p:nvPr>
            <p:ph idx="1"/>
          </p:nvPr>
        </p:nvSpPr>
        <p:spPr>
          <a:noFill/>
        </p:spPr>
        <p:txBody>
          <a:bodyPr>
            <a:normAutofit lnSpcReduction="10000"/>
          </a:bodyPr>
          <a:lstStyle/>
          <a:p>
            <a:pPr marL="0" indent="0">
              <a:buNone/>
            </a:pPr>
            <a:r>
              <a:rPr lang="en-US" dirty="0"/>
              <a:t>You bought your condo in 2005 for $250,000. You have just put it on the market for $299,000, with a real target of $290,000 (your estimation of the condo’s true market value). An offer comes in for $280,000. </a:t>
            </a:r>
            <a:endParaRPr lang="en-US" dirty="0" smtClean="0"/>
          </a:p>
          <a:p>
            <a:pPr marL="0" indent="0">
              <a:buNone/>
            </a:pPr>
            <a:r>
              <a:rPr lang="en-US" dirty="0" smtClean="0"/>
              <a:t>Does </a:t>
            </a:r>
            <a:r>
              <a:rPr lang="en-US" dirty="0"/>
              <a:t>this offer represent a $30,000 gain in comparison with the original purchase price or a $10,000 loss in comparison with your current target? </a:t>
            </a:r>
          </a:p>
          <a:p>
            <a:pPr marL="0" indent="0">
              <a:buNone/>
            </a:pPr>
            <a:endParaRPr lang="en-US" dirty="0" smtClean="0"/>
          </a:p>
        </p:txBody>
      </p:sp>
    </p:spTree>
    <p:extLst>
      <p:ext uri="{BB962C8B-B14F-4D97-AF65-F5344CB8AC3E}">
        <p14:creationId xmlns:p14="http://schemas.microsoft.com/office/powerpoint/2010/main" val="3981467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The Framing of Negotiator Judgment</a:t>
            </a:r>
            <a:endParaRPr lang="en-US" dirty="0"/>
          </a:p>
        </p:txBody>
      </p:sp>
      <p:sp>
        <p:nvSpPr>
          <p:cNvPr id="5" name="Content Placeholder 4"/>
          <p:cNvSpPr>
            <a:spLocks noGrp="1"/>
          </p:cNvSpPr>
          <p:nvPr>
            <p:ph idx="1"/>
          </p:nvPr>
        </p:nvSpPr>
        <p:spPr>
          <a:solidFill>
            <a:schemeClr val="accent1">
              <a:lumMod val="20000"/>
              <a:lumOff val="80000"/>
            </a:schemeClr>
          </a:solidFill>
        </p:spPr>
        <p:txBody>
          <a:bodyPr/>
          <a:lstStyle/>
          <a:p>
            <a:r>
              <a:rPr lang="en-US" dirty="0" smtClean="0"/>
              <a:t>Lead others to positively frame</a:t>
            </a:r>
          </a:p>
          <a:p>
            <a:r>
              <a:rPr lang="en-US" dirty="0" smtClean="0"/>
              <a:t>Challenge negatively framed negotiators</a:t>
            </a:r>
          </a:p>
          <a:p>
            <a:r>
              <a:rPr lang="en-US" dirty="0" smtClean="0"/>
              <a:t>Mediators should promote positive frames</a:t>
            </a:r>
            <a:endParaRPr lang="en-US" dirty="0"/>
          </a:p>
        </p:txBody>
      </p:sp>
    </p:spTree>
    <p:extLst>
      <p:ext uri="{BB962C8B-B14F-4D97-AF65-F5344CB8AC3E}">
        <p14:creationId xmlns:p14="http://schemas.microsoft.com/office/powerpoint/2010/main" val="363007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Escalation of Conflict</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Examples</a:t>
            </a:r>
          </a:p>
          <a:p>
            <a:pPr lvl="1"/>
            <a:r>
              <a:rPr lang="en-US" dirty="0" smtClean="0"/>
              <a:t>MLB</a:t>
            </a:r>
          </a:p>
          <a:p>
            <a:pPr lvl="1"/>
            <a:r>
              <a:rPr lang="en-US" dirty="0" smtClean="0"/>
              <a:t>NBA</a:t>
            </a:r>
          </a:p>
          <a:p>
            <a:r>
              <a:rPr lang="en-US" dirty="0" smtClean="0"/>
              <a:t>Prior prices influence escalatory tendencies</a:t>
            </a:r>
          </a:p>
          <a:p>
            <a:r>
              <a:rPr lang="en-US" dirty="0" smtClean="0"/>
              <a:t>Announcing one’s position</a:t>
            </a:r>
          </a:p>
          <a:p>
            <a:r>
              <a:rPr lang="en-US" dirty="0" smtClean="0"/>
              <a:t>Preventing the escalation of conflict</a:t>
            </a:r>
          </a:p>
          <a:p>
            <a:pPr lvl="1"/>
            <a:r>
              <a:rPr lang="en-US" dirty="0" smtClean="0"/>
              <a:t>Avoid eliciting firm statements</a:t>
            </a:r>
          </a:p>
          <a:p>
            <a:pPr lvl="1"/>
            <a:r>
              <a:rPr lang="en-US" dirty="0" smtClean="0"/>
              <a:t>Work around rigid positions</a:t>
            </a:r>
          </a:p>
          <a:p>
            <a:endParaRPr lang="en-US" dirty="0"/>
          </a:p>
        </p:txBody>
      </p:sp>
    </p:spTree>
    <p:extLst>
      <p:ext uri="{BB962C8B-B14F-4D97-AF65-F5344CB8AC3E}">
        <p14:creationId xmlns:p14="http://schemas.microsoft.com/office/powerpoint/2010/main" val="755060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Overestimating Your Value in Negotiation</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Overestimation of holding firm</a:t>
            </a:r>
          </a:p>
          <a:p>
            <a:r>
              <a:rPr lang="en-US" dirty="0" smtClean="0"/>
              <a:t>Overestimation of acceptance probability</a:t>
            </a:r>
          </a:p>
          <a:p>
            <a:r>
              <a:rPr lang="en-US" dirty="0" smtClean="0"/>
              <a:t>Appropriate calibration promotes success</a:t>
            </a:r>
          </a:p>
          <a:p>
            <a:r>
              <a:rPr lang="en-US" dirty="0" smtClean="0"/>
              <a:t>Limiting overestimation</a:t>
            </a:r>
          </a:p>
          <a:p>
            <a:pPr lvl="1"/>
            <a:r>
              <a:rPr lang="en-US" dirty="0" smtClean="0"/>
              <a:t>Gain more situational knowledge</a:t>
            </a:r>
          </a:p>
          <a:p>
            <a:pPr lvl="1"/>
            <a:r>
              <a:rPr lang="en-US" dirty="0" smtClean="0"/>
              <a:t>Seek third-party objective assessments</a:t>
            </a:r>
          </a:p>
        </p:txBody>
      </p:sp>
    </p:spTree>
    <p:extLst>
      <p:ext uri="{BB962C8B-B14F-4D97-AF65-F5344CB8AC3E}">
        <p14:creationId xmlns:p14="http://schemas.microsoft.com/office/powerpoint/2010/main" val="1568603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Self-Serving Biases in Negotiation</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Biased perceptions of fairness</a:t>
            </a:r>
          </a:p>
          <a:p>
            <a:r>
              <a:rPr lang="en-US" dirty="0" smtClean="0"/>
              <a:t>Biased information processing</a:t>
            </a:r>
          </a:p>
          <a:p>
            <a:pPr lvl="1"/>
            <a:r>
              <a:rPr lang="en-US" dirty="0" smtClean="0"/>
              <a:t>Role-biased predictions of judge rulings</a:t>
            </a:r>
          </a:p>
          <a:p>
            <a:pPr lvl="1"/>
            <a:r>
              <a:rPr lang="en-US" dirty="0" smtClean="0"/>
              <a:t>Supporting arguments considered more important</a:t>
            </a:r>
          </a:p>
          <a:p>
            <a:r>
              <a:rPr lang="en-US" dirty="0" smtClean="0"/>
              <a:t>Social dilemmas</a:t>
            </a:r>
          </a:p>
          <a:p>
            <a:pPr lvl="1"/>
            <a:r>
              <a:rPr lang="en-US" dirty="0" smtClean="0"/>
              <a:t>Fishing</a:t>
            </a:r>
          </a:p>
          <a:p>
            <a:pPr lvl="1"/>
            <a:r>
              <a:rPr lang="en-US" dirty="0" smtClean="0"/>
              <a:t>Climate change</a:t>
            </a:r>
          </a:p>
          <a:p>
            <a:r>
              <a:rPr lang="en-US" dirty="0" smtClean="0"/>
              <a:t>Limiting self-serving biases</a:t>
            </a:r>
          </a:p>
        </p:txBody>
      </p:sp>
    </p:spTree>
    <p:extLst>
      <p:ext uri="{BB962C8B-B14F-4D97-AF65-F5344CB8AC3E}">
        <p14:creationId xmlns:p14="http://schemas.microsoft.com/office/powerpoint/2010/main" val="2404719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Anchoring in Negotiations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Anchoring to arbitrary prices</a:t>
            </a:r>
          </a:p>
          <a:p>
            <a:r>
              <a:rPr lang="en-US" dirty="0" smtClean="0"/>
              <a:t>Anchoring to first offers</a:t>
            </a:r>
          </a:p>
          <a:p>
            <a:pPr lvl="1"/>
            <a:r>
              <a:rPr lang="en-US" dirty="0" smtClean="0"/>
              <a:t>Ambiguity enhances anchoring effect</a:t>
            </a:r>
          </a:p>
          <a:p>
            <a:pPr lvl="1"/>
            <a:r>
              <a:rPr lang="en-US" dirty="0" smtClean="0"/>
              <a:t>Precision enhances anchoring</a:t>
            </a:r>
          </a:p>
          <a:p>
            <a:r>
              <a:rPr lang="en-US" dirty="0" smtClean="0"/>
              <a:t>Focus on your goals</a:t>
            </a:r>
          </a:p>
        </p:txBody>
      </p:sp>
    </p:spTree>
    <p:extLst>
      <p:ext uri="{BB962C8B-B14F-4D97-AF65-F5344CB8AC3E}">
        <p14:creationId xmlns:p14="http://schemas.microsoft.com/office/powerpoint/2010/main" val="11394264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1942</Words>
  <Application>Microsoft Office PowerPoint</Application>
  <PresentationFormat>On-screen Show (4:3)</PresentationFormat>
  <Paragraphs>132</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Judgment in Managerial Decision Making 8e   Chapter 11 Negotiator Cognition</vt:lpstr>
      <vt:lpstr>Common Mistakes of Negotiators</vt:lpstr>
      <vt:lpstr>The Mythical Fixed Pie of Negotiation</vt:lpstr>
      <vt:lpstr>Buying a Condo</vt:lpstr>
      <vt:lpstr>The Framing of Negotiator Judgment</vt:lpstr>
      <vt:lpstr>Escalation of Conflict</vt:lpstr>
      <vt:lpstr>Overestimating Your Value in Negotiation</vt:lpstr>
      <vt:lpstr>Self-Serving Biases in Negotiation</vt:lpstr>
      <vt:lpstr>Anchoring in Negotiations</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261</cp:revision>
  <dcterms:created xsi:type="dcterms:W3CDTF">2012-05-22T06:14:36Z</dcterms:created>
  <dcterms:modified xsi:type="dcterms:W3CDTF">2012-09-14T18:13:30Z</dcterms:modified>
</cp:coreProperties>
</file>